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3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95" r:id="rId4"/>
    <p:sldId id="296" r:id="rId5"/>
    <p:sldId id="297" r:id="rId6"/>
    <p:sldId id="298" r:id="rId7"/>
    <p:sldId id="299" r:id="rId8"/>
    <p:sldId id="286" r:id="rId9"/>
    <p:sldId id="300" r:id="rId10"/>
    <p:sldId id="301" r:id="rId11"/>
    <p:sldId id="302" r:id="rId12"/>
    <p:sldId id="303" r:id="rId13"/>
    <p:sldId id="304" r:id="rId14"/>
    <p:sldId id="305" r:id="rId15"/>
    <p:sldId id="306" r:id="rId16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52" d="100"/>
          <a:sy n="52" d="100"/>
        </p:scale>
        <p:origin x="-51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4A47393-4F72-4088-B38E-C1E5D6F7FF8A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840A114-3ED4-4079-BD66-D229787543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74438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019326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10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733959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444989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213643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27020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14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787697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15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36740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69039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1818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4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79809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5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56472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6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2580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7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99793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8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9782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9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63382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1245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678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2990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0704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3734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06723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8646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43436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9839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9613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9152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51472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gif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mich.edu/~elements/5e/03chap/summary.html#top5" TargetMode="External"/><Relationship Id="rId3" Type="http://schemas.openxmlformats.org/officeDocument/2006/relationships/hyperlink" Target="http://www.umich.edu/~elements/5e/03chap/summary.html" TargetMode="External"/><Relationship Id="rId7" Type="http://schemas.openxmlformats.org/officeDocument/2006/relationships/hyperlink" Target="http://www.umich.edu/~elements/5e/03chap/summary.html#top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umich.edu/~elements/5e/03chap/summary.html#top3" TargetMode="External"/><Relationship Id="rId5" Type="http://schemas.openxmlformats.org/officeDocument/2006/relationships/hyperlink" Target="http://www.umich.edu/~elements/5e/03chap/summary.html#top2" TargetMode="External"/><Relationship Id="rId10" Type="http://schemas.openxmlformats.org/officeDocument/2006/relationships/hyperlink" Target="http://www.umich.edu/~elements/5e/03chap/summary.html#top7" TargetMode="External"/><Relationship Id="rId4" Type="http://schemas.openxmlformats.org/officeDocument/2006/relationships/hyperlink" Target="http://www.umich.edu/~elements/5e/03chap/summary.html#top1" TargetMode="External"/><Relationship Id="rId9" Type="http://schemas.openxmlformats.org/officeDocument/2006/relationships/hyperlink" Target="http://www.umich.edu/~elements/5e/03chap/summary.html#top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19400" y="1371601"/>
            <a:ext cx="6096000" cy="3766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Chemical Reaction Engineering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Dr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Salah N.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Farhan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Senior lecturer. Chem. Eng. Dept.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College of Engineering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University of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Diyala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628" y="658234"/>
            <a:ext cx="3200400" cy="31051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600" y="486286"/>
            <a:ext cx="7279593" cy="5870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55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375" y="502082"/>
            <a:ext cx="6086475" cy="508569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945733" y="5775485"/>
            <a:ext cx="87195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7) Which reactions will have the same rate of reaction at a given temperature?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53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1770185" y="274088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364" y="477405"/>
            <a:ext cx="3667125" cy="57531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974648" y="650492"/>
            <a:ext cx="75231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2) Which reactions have the same activation energy</a:t>
            </a:r>
            <a:r>
              <a:rPr lang="en-US" sz="2000" dirty="0" smtClean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?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Ans. (1) and (2) – Slope (–E/R) is the same.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86200" y="156488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3) Which reaction is virtually temperature insensitive?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Ans. (4). k</a:t>
            </a:r>
            <a:r>
              <a:rPr lang="en-US" baseline="-250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4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 does not vary with temperature E</a:t>
            </a:r>
            <a:r>
              <a:rPr lang="en-US" baseline="-250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4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 = 0.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7" name="Picture 551" descr="http://www.umich.edu/~elements/5e/03chap/images/selftest2/image00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883" y="2705169"/>
            <a:ext cx="2614302" cy="2394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552" descr="http://www.umich.edu/~elements/5e/03chap/images/selftest2/image004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0053" y="4424665"/>
            <a:ext cx="49530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553" descr="http://www.umich.edu/~elements/5e/03chap/images/selftest2/image005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351" y="5575128"/>
            <a:ext cx="1335834" cy="22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409518" y="2327874"/>
            <a:ext cx="8456161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4) Which reaction will dominate (i.e. take place the fastest) at high temperatures?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4424068" y="5252637"/>
            <a:ext cx="546014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At high temperatures (1/T) is small and k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becomes larger than k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. 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684854" y="5924146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Ans. (3)</a:t>
            </a:r>
            <a:endParaRPr lang="en-US" sz="4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20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050" name="Picture 554" descr="http://www.umich.edu/~elements/5e/03chap/images/selftest2/image00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90" y="777663"/>
            <a:ext cx="2435552" cy="2166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555" descr="http://www.umich.edu/~elements/5e/03chap/images/selftest2/image007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86" y="3171538"/>
            <a:ext cx="1405359" cy="235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22190" y="397883"/>
            <a:ext cx="67281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5) Which reaction will dominate (take place the fastest) at moderate temperatures?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22190" y="2798520"/>
            <a:ext cx="29290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At moderate temperatures 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37086" y="3526821"/>
            <a:ext cx="52450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As. (1)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3208" y="2009815"/>
            <a:ext cx="4581525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10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45132" y="363583"/>
            <a:ext cx="8161209" cy="326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7) Which reactions will have the same rate of reaction at a given temperature?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Ans. The rate will be the same when the lines cross.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a. (1) and (3)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b. (2) and (3)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c. (1) and (4)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d. (2) and (4)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e. (3) and (4)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The activation energy is a measure of the minimum energy a that the reacting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molecules must have in order for the reaction to occur.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3" name="Picture 559" descr="http://www.umich.edu/~elements/5e/03chap/images/selftest2/image01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668" y="2974095"/>
            <a:ext cx="5022770" cy="3333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982624" y="426146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30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3644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CRE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60762" y="1056055"/>
            <a:ext cx="856903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/>
              <a:t>Chapter 3: Rate Laws</a:t>
            </a:r>
          </a:p>
          <a:p>
            <a:pPr algn="l"/>
            <a:r>
              <a:rPr lang="en-US" b="1" dirty="0"/>
              <a:t>Learning Resources</a:t>
            </a:r>
          </a:p>
          <a:p>
            <a:pPr lvl="0" algn="l" rtl="0"/>
            <a:r>
              <a:rPr lang="en-US" u="sng" dirty="0">
                <a:hlinkClick r:id="rId3"/>
              </a:rPr>
              <a:t>Summary Notes</a:t>
            </a:r>
            <a:endParaRPr lang="en-US" sz="2800" dirty="0"/>
          </a:p>
          <a:p>
            <a:pPr lvl="1" algn="l" rtl="0"/>
            <a:r>
              <a:rPr lang="en-US" u="sng" dirty="0">
                <a:hlinkClick r:id="rId4"/>
              </a:rPr>
              <a:t>Part 1: Rate Laws</a:t>
            </a:r>
            <a:endParaRPr lang="en-US" sz="2800" dirty="0"/>
          </a:p>
          <a:p>
            <a:pPr lvl="1" algn="l" rtl="0"/>
            <a:r>
              <a:rPr lang="en-US" u="sng" dirty="0">
                <a:hlinkClick r:id="rId5"/>
              </a:rPr>
              <a:t>Relative Rates of Reaction</a:t>
            </a:r>
            <a:endParaRPr lang="en-US" sz="2800" dirty="0"/>
          </a:p>
          <a:p>
            <a:pPr lvl="1" algn="l" rtl="0"/>
            <a:r>
              <a:rPr lang="en-US" u="sng" dirty="0">
                <a:hlinkClick r:id="rId6"/>
              </a:rPr>
              <a:t>Power Law Model</a:t>
            </a:r>
            <a:endParaRPr lang="en-US" sz="2800" dirty="0"/>
          </a:p>
          <a:p>
            <a:pPr lvl="1" algn="l" rtl="0"/>
            <a:r>
              <a:rPr lang="en-US" u="sng" dirty="0">
                <a:hlinkClick r:id="rId7"/>
              </a:rPr>
              <a:t>Rate Constant, k</a:t>
            </a:r>
            <a:endParaRPr lang="en-US" sz="2800" dirty="0"/>
          </a:p>
          <a:p>
            <a:pPr lvl="1" algn="l" rtl="0"/>
            <a:r>
              <a:rPr lang="en-US" u="sng" dirty="0">
                <a:hlinkClick r:id="rId8"/>
              </a:rPr>
              <a:t>Elementary Reactions</a:t>
            </a:r>
            <a:endParaRPr lang="en-US" sz="2800" dirty="0"/>
          </a:p>
          <a:p>
            <a:pPr lvl="1" algn="l" rtl="0"/>
            <a:r>
              <a:rPr lang="en-US" u="sng" dirty="0">
                <a:hlinkClick r:id="rId9"/>
              </a:rPr>
              <a:t>Non-Elementary Rate Laws</a:t>
            </a:r>
            <a:endParaRPr lang="en-US" sz="2800" dirty="0"/>
          </a:p>
          <a:p>
            <a:pPr lvl="1" algn="l" rtl="0"/>
            <a:r>
              <a:rPr lang="en-US" u="sng" dirty="0">
                <a:hlinkClick r:id="rId10"/>
              </a:rPr>
              <a:t>Reversible Reactions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20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6937" y="571704"/>
            <a:ext cx="7387261" cy="585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61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3513" y="1038313"/>
            <a:ext cx="8009981" cy="448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11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664" y="516370"/>
            <a:ext cx="4865629" cy="28384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4030" y="397428"/>
            <a:ext cx="6705600" cy="608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29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2237" y="595312"/>
            <a:ext cx="6867525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02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4087" y="1295400"/>
            <a:ext cx="774382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80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4112" y="1066800"/>
            <a:ext cx="7343775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65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0875" y="385762"/>
            <a:ext cx="5810250" cy="608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6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481</Words>
  <Application>Microsoft Office PowerPoint</Application>
  <PresentationFormat>Custom</PresentationFormat>
  <Paragraphs>97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amazzon</cp:lastModifiedBy>
  <cp:revision>21</cp:revision>
  <dcterms:created xsi:type="dcterms:W3CDTF">2018-12-03T12:03:58Z</dcterms:created>
  <dcterms:modified xsi:type="dcterms:W3CDTF">2018-12-03T21:16:17Z</dcterms:modified>
</cp:coreProperties>
</file>